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83"/>
  </p:notesMasterIdLst>
  <p:handoutMasterIdLst>
    <p:handoutMasterId r:id="rId84"/>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22" r:id="rId43"/>
    <p:sldId id="1107" r:id="rId44"/>
    <p:sldId id="1123" r:id="rId45"/>
    <p:sldId id="1126" r:id="rId46"/>
    <p:sldId id="1127" r:id="rId47"/>
    <p:sldId id="1128" r:id="rId48"/>
    <p:sldId id="1129" r:id="rId49"/>
    <p:sldId id="1130" r:id="rId50"/>
    <p:sldId id="1131" r:id="rId51"/>
    <p:sldId id="1132" r:id="rId52"/>
    <p:sldId id="1133" r:id="rId53"/>
    <p:sldId id="1145" r:id="rId54"/>
    <p:sldId id="1111" r:id="rId55"/>
    <p:sldId id="560" r:id="rId56"/>
    <p:sldId id="1146" r:id="rId57"/>
    <p:sldId id="565" r:id="rId58"/>
    <p:sldId id="409" r:id="rId59"/>
    <p:sldId id="1112" r:id="rId60"/>
    <p:sldId id="1113" r:id="rId61"/>
    <p:sldId id="1114" r:id="rId62"/>
    <p:sldId id="1115" r:id="rId63"/>
    <p:sldId id="410" r:id="rId64"/>
    <p:sldId id="1087" r:id="rId65"/>
    <p:sldId id="479" r:id="rId66"/>
    <p:sldId id="489" r:id="rId67"/>
    <p:sldId id="413" r:id="rId68"/>
    <p:sldId id="414" r:id="rId69"/>
    <p:sldId id="415" r:id="rId70"/>
    <p:sldId id="569" r:id="rId71"/>
    <p:sldId id="1147" r:id="rId72"/>
    <p:sldId id="343" r:id="rId73"/>
    <p:sldId id="344" r:id="rId74"/>
    <p:sldId id="345" r:id="rId75"/>
    <p:sldId id="1150" r:id="rId76"/>
    <p:sldId id="401" r:id="rId77"/>
    <p:sldId id="1148" r:id="rId78"/>
    <p:sldId id="317" r:id="rId79"/>
    <p:sldId id="416" r:id="rId80"/>
    <p:sldId id="346" r:id="rId81"/>
    <p:sldId id="256" r:id="rId82"/>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02" autoAdjust="0"/>
    <p:restoredTop sz="88720" autoAdjust="0"/>
  </p:normalViewPr>
  <p:slideViewPr>
    <p:cSldViewPr>
      <p:cViewPr varScale="1">
        <p:scale>
          <a:sx n="197" d="100"/>
          <a:sy n="197" d="100"/>
        </p:scale>
        <p:origin x="1936" y="200"/>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3^7 = 2187 possible colorings of the map of Australia.  Superset </a:t>
            </a:r>
            <a:r>
              <a:rPr lang="en-US" altLang="en-US" dirty="0" err="1"/>
              <a:t>becase</a:t>
            </a:r>
            <a:r>
              <a:rPr lang="en-US" altLang="en-US" dirty="0"/>
              <a:t> not all of them are consistent with the constraints. </a:t>
            </a:r>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989628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44</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63801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45</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945146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46</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350236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47</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43698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48</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2392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49</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32875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50</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5797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51</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69303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52</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1093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53</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67273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57</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58</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60</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61</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62</a:t>
            </a:fld>
            <a:endParaRPr lang="en-US"/>
          </a:p>
        </p:txBody>
      </p:sp>
    </p:spTree>
    <p:extLst>
      <p:ext uri="{BB962C8B-B14F-4D97-AF65-F5344CB8AC3E}">
        <p14:creationId xmlns:p14="http://schemas.microsoft.com/office/powerpoint/2010/main" val="3126538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63</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r>
              <a:rPr lang="en-US" sz="1200" dirty="0"/>
              <a:t>Dave Waltz</a:t>
            </a:r>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64</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65</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038055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66</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67</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CCB - TODO – this slide may have typos on it.  </a:t>
            </a:r>
            <a:r>
              <a:rPr lang="en-US" altLang="en-US"/>
              <a:t>Carefully check #2 and #3  </a:t>
            </a:r>
            <a:endParaRPr lang="en-US" altLang="en-US" dirty="0"/>
          </a:p>
        </p:txBody>
      </p:sp>
    </p:spTree>
    <p:extLst>
      <p:ext uri="{BB962C8B-B14F-4D97-AF65-F5344CB8AC3E}">
        <p14:creationId xmlns:p14="http://schemas.microsoft.com/office/powerpoint/2010/main" val="1717544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68</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billions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69</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70</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way to reduce a constraint graph to a tree involves assigning values to some variables so that the remaining variables form a tree. Consider the constraint graph for Australia, shown again in on the right) . Without South Australia, the graph would become a tree, as shown on the right. Fortunately, we can delete South Australia by fixing a value for SA and deleting from the domains of the other variables any values that are inconsistent with the value chosen for SA.</a:t>
            </a:r>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75</a:t>
            </a:fld>
            <a:endParaRPr lang="en-US"/>
          </a:p>
        </p:txBody>
      </p:sp>
    </p:spTree>
    <p:extLst>
      <p:ext uri="{BB962C8B-B14F-4D97-AF65-F5344CB8AC3E}">
        <p14:creationId xmlns:p14="http://schemas.microsoft.com/office/powerpoint/2010/main" val="82747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76</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77</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022344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78</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4028001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18852" y="1"/>
            <a:ext cx="5669973"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017" y="1915894"/>
            <a:ext cx="6028598" cy="2867315"/>
          </a:xfrm>
        </p:spPr>
        <p:txBody>
          <a:bodyPr anchor="ctr"/>
          <a:lstStyle>
            <a:lvl1pPr algn="ctr">
              <a:defRPr sz="5998"/>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017" y="4928748"/>
            <a:ext cx="6028598" cy="942601"/>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017" y="802307"/>
            <a:ext cx="4242995"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201985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10">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1">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 id="2147483822" r:id="rId8"/>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
        <p:nvSpPr>
          <p:cNvPr id="4" name="Google Shape;295;p20">
            <a:extLst>
              <a:ext uri="{FF2B5EF4-FFF2-40B4-BE49-F238E27FC236}">
                <a16:creationId xmlns:a16="http://schemas.microsoft.com/office/drawing/2014/main" id="{F53FA266-15E5-AA42-810B-958E57E9A8E2}"/>
              </a:ext>
            </a:extLst>
          </p:cNvPr>
          <p:cNvSpPr/>
          <p:nvPr/>
        </p:nvSpPr>
        <p:spPr>
          <a:xfrm>
            <a:off x="5408612" y="2590800"/>
            <a:ext cx="3826812" cy="974681"/>
          </a:xfrm>
          <a:prstGeom prst="wedgeRoundRectCallout">
            <a:avLst>
              <a:gd name="adj1" fmla="val 69879"/>
              <a:gd name="adj2" fmla="val 5912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Reading: AIMA Sections 6.1-6.5.</a:t>
            </a:r>
            <a:endParaRPr sz="2500" b="1" dirty="0">
              <a:solidFill>
                <a:schemeClr val="dk1"/>
              </a:solidFill>
              <a:latin typeface="Open Sans"/>
              <a:ea typeface="Open Sans"/>
              <a:cs typeface="Open Sans"/>
              <a:sym typeface="Open Sans"/>
            </a:endParaRPr>
          </a:p>
        </p:txBody>
      </p:sp>
      <p:sp>
        <p:nvSpPr>
          <p:cNvPr id="3" name="Google Shape;295;p20">
            <a:extLst>
              <a:ext uri="{FF2B5EF4-FFF2-40B4-BE49-F238E27FC236}">
                <a16:creationId xmlns:a16="http://schemas.microsoft.com/office/drawing/2014/main" id="{A9B299A4-C581-9CE3-DA09-EC766DFAC9E1}"/>
              </a:ext>
            </a:extLst>
          </p:cNvPr>
          <p:cNvSpPr/>
          <p:nvPr/>
        </p:nvSpPr>
        <p:spPr>
          <a:xfrm>
            <a:off x="5757863" y="3760339"/>
            <a:ext cx="3826812" cy="1935381"/>
          </a:xfrm>
          <a:prstGeom prst="wedgeRoundRectCallout">
            <a:avLst>
              <a:gd name="adj1" fmla="val 67845"/>
              <a:gd name="adj2" fmla="val -4106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Course Content Recitation Tonight from 8-9pm on Games and Adversarial Search </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E5507E45-9E98-F869-FE69-35544226FD4C}"/>
              </a:ext>
            </a:extLst>
          </p:cNvPr>
          <p:cNvSpPr/>
          <p:nvPr/>
        </p:nvSpPr>
        <p:spPr>
          <a:xfrm>
            <a:off x="5757863" y="261861"/>
            <a:ext cx="4908549" cy="1935381"/>
          </a:xfrm>
          <a:prstGeom prst="wedgeRoundRectCallout">
            <a:avLst>
              <a:gd name="adj1" fmla="val 51294"/>
              <a:gd name="adj2" fmla="val 991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OHQs have gotten long! The TAs and I are brainstorming ways of  improving this.</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9270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Review: 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Review: 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dirty="0"/>
              <a:t>Depth-first search for CSPs with single-variable assignments is called </a:t>
            </a:r>
            <a:r>
              <a:rPr lang="en-US" altLang="en-US" sz="2000" b="1" i="1" dirty="0">
                <a:solidFill>
                  <a:schemeClr val="accent2"/>
                </a:solidFill>
              </a:rPr>
              <a:t>backtracking</a:t>
            </a:r>
            <a:r>
              <a:rPr lang="en-US" altLang="en-US" sz="2000" i="1" dirty="0">
                <a:solidFill>
                  <a:schemeClr val="accent2"/>
                </a:solidFill>
              </a:rPr>
              <a:t> </a:t>
            </a:r>
            <a:r>
              <a:rPr lang="en-US" altLang="en-US" sz="2000" dirty="0"/>
              <a:t>search</a:t>
            </a:r>
          </a:p>
          <a:p>
            <a:pPr>
              <a:lnSpc>
                <a:spcPct val="100000"/>
              </a:lnSpc>
            </a:pPr>
            <a:r>
              <a:rPr lang="en-US" altLang="en-US" sz="2000" dirty="0"/>
              <a:t>The term </a:t>
            </a:r>
            <a:r>
              <a:rPr lang="en-US" altLang="en-US" sz="2000" b="1" i="1" dirty="0">
                <a:solidFill>
                  <a:schemeClr val="accent2"/>
                </a:solidFill>
              </a:rPr>
              <a:t>backtracking</a:t>
            </a:r>
            <a:r>
              <a:rPr lang="en-US" altLang="en-US" sz="2000" b="1" dirty="0"/>
              <a:t> </a:t>
            </a:r>
            <a:r>
              <a:rPr lang="en-US" altLang="en-US" sz="2000" dirty="0"/>
              <a:t>search is used for a depth-first search that chooses values for  one variable at a time and backtracks when a variable has no legal values left to assign. </a:t>
            </a:r>
          </a:p>
          <a:p>
            <a:pPr>
              <a:lnSpc>
                <a:spcPct val="100000"/>
              </a:lnSpc>
            </a:pPr>
            <a:r>
              <a:rPr lang="en-US" altLang="en-US" sz="2000" dirty="0"/>
              <a:t>Backtracking search is the basic </a:t>
            </a:r>
            <a:r>
              <a:rPr lang="en-US" altLang="en-US" sz="2000" b="1" i="1" dirty="0">
                <a:solidFill>
                  <a:schemeClr val="accent2"/>
                </a:solidFill>
              </a:rPr>
              <a:t>uninformed</a:t>
            </a:r>
            <a:r>
              <a:rPr lang="en-US" altLang="en-US" sz="2000" dirty="0"/>
              <a:t> algorithm for CSPs</a:t>
            </a:r>
          </a:p>
          <a:p>
            <a:pPr>
              <a:lnSpc>
                <a:spcPct val="100000"/>
              </a:lnSpc>
            </a:pPr>
            <a:endParaRPr lang="en-US" altLang="en-US" sz="2000" dirty="0"/>
          </a:p>
          <a:p>
            <a:pPr>
              <a:lnSpc>
                <a:spcPct val="100000"/>
              </a:lnSpc>
            </a:pPr>
            <a:endParaRPr lang="en-US" altLang="en-US" sz="2000" dirty="0"/>
          </a:p>
        </p:txBody>
      </p:sp>
      <p:grpSp>
        <p:nvGrpSpPr>
          <p:cNvPr id="2" name="Group 1">
            <a:extLst>
              <a:ext uri="{FF2B5EF4-FFF2-40B4-BE49-F238E27FC236}">
                <a16:creationId xmlns:a16="http://schemas.microsoft.com/office/drawing/2014/main" id="{AA737BFC-6B5C-CA94-3142-1AC2FD0CAC11}"/>
              </a:ext>
            </a:extLst>
          </p:cNvPr>
          <p:cNvGrpSpPr/>
          <p:nvPr/>
        </p:nvGrpSpPr>
        <p:grpSpPr>
          <a:xfrm>
            <a:off x="7618412" y="1619250"/>
            <a:ext cx="5857875" cy="3619500"/>
            <a:chOff x="1643063" y="1619250"/>
            <a:chExt cx="5857875" cy="3619500"/>
          </a:xfrm>
        </p:grpSpPr>
        <p:grpSp>
          <p:nvGrpSpPr>
            <p:cNvPr id="3" name="Group 2">
              <a:extLst>
                <a:ext uri="{FF2B5EF4-FFF2-40B4-BE49-F238E27FC236}">
                  <a16:creationId xmlns:a16="http://schemas.microsoft.com/office/drawing/2014/main" id="{1F793D62-F347-4D29-3597-DEDAE0BA15A6}"/>
                </a:ext>
              </a:extLst>
            </p:cNvPr>
            <p:cNvGrpSpPr/>
            <p:nvPr/>
          </p:nvGrpSpPr>
          <p:grpSpPr>
            <a:xfrm>
              <a:off x="1643063" y="1619250"/>
              <a:ext cx="5857875" cy="3619500"/>
              <a:chOff x="1643063" y="1619250"/>
              <a:chExt cx="5857875" cy="3619500"/>
            </a:xfrm>
          </p:grpSpPr>
          <p:pic>
            <p:nvPicPr>
              <p:cNvPr id="5" name="Picture 3" descr="backtrack-progress4c">
                <a:extLst>
                  <a:ext uri="{FF2B5EF4-FFF2-40B4-BE49-F238E27FC236}">
                    <a16:creationId xmlns:a16="http://schemas.microsoft.com/office/drawing/2014/main" id="{D2E75398-8CDA-90D4-599D-2974819A3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37C3643-7512-8F04-9280-164613DACA51}"/>
                  </a:ext>
                </a:extLst>
              </p:cNvPr>
              <p:cNvPicPr>
                <a:picLocks noChangeAspect="1"/>
              </p:cNvPicPr>
              <p:nvPr/>
            </p:nvPicPr>
            <p:blipFill>
              <a:blip r:embed="rId4"/>
              <a:stretch>
                <a:fillRect/>
              </a:stretch>
            </p:blipFill>
            <p:spPr>
              <a:xfrm>
                <a:off x="1828800" y="4509770"/>
                <a:ext cx="1028700" cy="698500"/>
              </a:xfrm>
              <a:prstGeom prst="rect">
                <a:avLst/>
              </a:prstGeom>
            </p:spPr>
          </p:pic>
        </p:grpSp>
        <p:pic>
          <p:nvPicPr>
            <p:cNvPr id="4" name="Picture 3">
              <a:extLst>
                <a:ext uri="{FF2B5EF4-FFF2-40B4-BE49-F238E27FC236}">
                  <a16:creationId xmlns:a16="http://schemas.microsoft.com/office/drawing/2014/main" id="{EF0ABCE0-09CE-74AB-5FF3-2B28A77FB568}"/>
                </a:ext>
              </a:extLst>
            </p:cNvPr>
            <p:cNvPicPr>
              <a:picLocks noChangeAspect="1"/>
            </p:cNvPicPr>
            <p:nvPr/>
          </p:nvPicPr>
          <p:blipFill>
            <a:blip r:embed="rId5"/>
            <a:stretch>
              <a:fillRect/>
            </a:stretch>
          </p:blipFill>
          <p:spPr>
            <a:xfrm>
              <a:off x="3143202" y="4519611"/>
              <a:ext cx="1028700" cy="698500"/>
            </a:xfrm>
            <a:prstGeom prst="rect">
              <a:avLst/>
            </a:prstGeom>
          </p:spPr>
        </p:pic>
      </p:grpSp>
      <p:sp>
        <p:nvSpPr>
          <p:cNvPr id="7" name="Rectangle 6">
            <a:extLst>
              <a:ext uri="{FF2B5EF4-FFF2-40B4-BE49-F238E27FC236}">
                <a16:creationId xmlns:a16="http://schemas.microsoft.com/office/drawing/2014/main" id="{E44FB9E1-8BFF-8A03-DC0B-8D415F947A0F}"/>
              </a:ext>
            </a:extLst>
          </p:cNvPr>
          <p:cNvSpPr/>
          <p:nvPr/>
        </p:nvSpPr>
        <p:spPr bwMode="auto">
          <a:xfrm>
            <a:off x="10166348"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8" name="Rectangle 7">
            <a:extLst>
              <a:ext uri="{FF2B5EF4-FFF2-40B4-BE49-F238E27FC236}">
                <a16:creationId xmlns:a16="http://schemas.microsoft.com/office/drawing/2014/main" id="{34462526-DE5F-C570-0E4F-07E30938A17B}"/>
              </a:ext>
            </a:extLst>
          </p:cNvPr>
          <p:cNvSpPr/>
          <p:nvPr/>
        </p:nvSpPr>
        <p:spPr bwMode="auto">
          <a:xfrm>
            <a:off x="9525744"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9" name="Straight Arrow Connector 8">
            <a:extLst>
              <a:ext uri="{FF2B5EF4-FFF2-40B4-BE49-F238E27FC236}">
                <a16:creationId xmlns:a16="http://schemas.microsoft.com/office/drawing/2014/main" id="{2BDE48EB-D037-6400-EC55-466EEBB06F2A}"/>
              </a:ext>
            </a:extLst>
          </p:cNvPr>
          <p:cNvCxnSpPr/>
          <p:nvPr/>
        </p:nvCxnSpPr>
        <p:spPr bwMode="auto">
          <a:xfrm flipH="1">
            <a:off x="7330280"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0" name="Multiply 9">
            <a:extLst>
              <a:ext uri="{FF2B5EF4-FFF2-40B4-BE49-F238E27FC236}">
                <a16:creationId xmlns:a16="http://schemas.microsoft.com/office/drawing/2014/main" id="{81152B11-3468-6013-62DD-D7CC666A9756}"/>
              </a:ext>
            </a:extLst>
          </p:cNvPr>
          <p:cNvSpPr/>
          <p:nvPr/>
        </p:nvSpPr>
        <p:spPr bwMode="auto">
          <a:xfrm>
            <a:off x="6800476"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267429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dirty="0"/>
              <a:t>Review: </a:t>
            </a:r>
            <a:r>
              <a:rPr lang="en-US" altLang="en-US" sz="3400" dirty="0"/>
              <a:t>Improving backtracking efficiency</a:t>
            </a:r>
          </a:p>
        </p:txBody>
      </p:sp>
      <p:sp>
        <p:nvSpPr>
          <p:cNvPr id="31749" name="Rectangle 3"/>
          <p:cNvSpPr>
            <a:spLocks noGrp="1" noChangeArrowheads="1"/>
          </p:cNvSpPr>
          <p:nvPr>
            <p:ph type="body" idx="1"/>
          </p:nvPr>
        </p:nvSpPr>
        <p:spPr/>
        <p:txBody>
          <a:bodyPr>
            <a:normAutofit fontScale="85000" lnSpcReduction="20000"/>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89336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dirty="0"/>
              <a:t>Review: </a:t>
            </a:r>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2419710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Review: </a:t>
            </a:r>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10096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dirty="0"/>
              <a:t>Review: </a:t>
            </a:r>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475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dirty="0"/>
              <a:t>Review: </a:t>
            </a:r>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49</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4302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dirty="0"/>
              <a:t>Review: </a:t>
            </a:r>
            <a:r>
              <a:rPr lang="en-US" altLang="en-US" dirty="0"/>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50</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505461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dirty="0"/>
              <a:t>Review: </a:t>
            </a:r>
            <a:r>
              <a:rPr lang="en-US" altLang="en-US" dirty="0"/>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51</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171311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dirty="0"/>
              <a:t>Review: </a:t>
            </a:r>
            <a:r>
              <a:rPr lang="en-US" altLang="en-US" dirty="0"/>
              <a:t>Forward checking</a:t>
            </a:r>
          </a:p>
        </p:txBody>
      </p:sp>
      <p:sp>
        <p:nvSpPr>
          <p:cNvPr id="38917" name="Rectangle 3"/>
          <p:cNvSpPr>
            <a:spLocks noGrp="1" noChangeArrowheads="1"/>
          </p:cNvSpPr>
          <p:nvPr>
            <p:ph type="body" idx="1"/>
          </p:nvPr>
        </p:nvSpPr>
        <p:spPr>
          <a:xfrm>
            <a:off x="837982" y="1676400"/>
            <a:ext cx="10512862" cy="4698230"/>
          </a:xfrm>
        </p:spPr>
        <p:txBody>
          <a:bodyPr>
            <a:normAutofit/>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52</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156299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endParaRPr lang="en-US" altLang="en-US" dirty="0"/>
          </a:p>
          <a:p>
            <a:endParaRPr lang="en-US" altLang="en-US"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05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a:bodyPr>
          <a:lstStyle/>
          <a:p>
            <a:r>
              <a:rPr lang="en-US" altLang="en-US" sz="2200" b="1" dirty="0"/>
              <a:t>CSP solvers combine search </a:t>
            </a:r>
            <a:r>
              <a:rPr lang="en-US" altLang="en-US" sz="2200" b="1" i="1" dirty="0"/>
              <a:t>and inference</a:t>
            </a:r>
          </a:p>
          <a:p>
            <a:pPr lvl="1"/>
            <a:r>
              <a:rPr lang="en-US" altLang="en-US" dirty="0"/>
              <a:t>Search </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endParaRPr lang="en-US" altLang="en-US" dirty="0"/>
          </a:p>
        </p:txBody>
      </p:sp>
      <p:sp>
        <p:nvSpPr>
          <p:cNvPr id="3" name="Google Shape;295;p20">
            <a:extLst>
              <a:ext uri="{FF2B5EF4-FFF2-40B4-BE49-F238E27FC236}">
                <a16:creationId xmlns:a16="http://schemas.microsoft.com/office/drawing/2014/main" id="{05C96AEA-1E5C-09A1-2F41-7D13FC1E4D77}"/>
              </a:ext>
            </a:extLst>
          </p:cNvPr>
          <p:cNvSpPr/>
          <p:nvPr/>
        </p:nvSpPr>
        <p:spPr>
          <a:xfrm>
            <a:off x="7694612" y="1341438"/>
            <a:ext cx="3886200" cy="1447800"/>
          </a:xfrm>
          <a:prstGeom prst="wedgeRoundRectCallout">
            <a:avLst>
              <a:gd name="adj1" fmla="val -141444"/>
              <a:gd name="adj2" fmla="val 155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Search = assign a value to a variable</a:t>
            </a:r>
          </a:p>
        </p:txBody>
      </p:sp>
      <p:sp>
        <p:nvSpPr>
          <p:cNvPr id="4" name="Google Shape;295;p20">
            <a:extLst>
              <a:ext uri="{FF2B5EF4-FFF2-40B4-BE49-F238E27FC236}">
                <a16:creationId xmlns:a16="http://schemas.microsoft.com/office/drawing/2014/main" id="{FFCC801D-CEA0-A3CB-17D5-5BE4ACFF4220}"/>
              </a:ext>
            </a:extLst>
          </p:cNvPr>
          <p:cNvSpPr/>
          <p:nvPr/>
        </p:nvSpPr>
        <p:spPr>
          <a:xfrm>
            <a:off x="8609012" y="2850202"/>
            <a:ext cx="3657600" cy="1721798"/>
          </a:xfrm>
          <a:prstGeom prst="wedgeRoundRectCallout">
            <a:avLst>
              <a:gd name="adj1" fmla="val -101863"/>
              <a:gd name="adj2" fmla="val -5699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Inference = use constraints to reduce number of legal values for a variable</a:t>
            </a:r>
          </a:p>
        </p:txBody>
      </p:sp>
    </p:spTree>
    <p:extLst>
      <p:ext uri="{BB962C8B-B14F-4D97-AF65-F5344CB8AC3E}">
        <p14:creationId xmlns:p14="http://schemas.microsoft.com/office/powerpoint/2010/main" val="536501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669A-5E48-DEBA-C50A-3DAB3FA5A9AE}"/>
              </a:ext>
            </a:extLst>
          </p:cNvPr>
          <p:cNvSpPr>
            <a:spLocks noGrp="1"/>
          </p:cNvSpPr>
          <p:nvPr>
            <p:ph type="title"/>
          </p:nvPr>
        </p:nvSpPr>
        <p:spPr/>
        <p:txBody>
          <a:bodyPr/>
          <a:lstStyle/>
          <a:p>
            <a:r>
              <a:rPr lang="en-US" dirty="0"/>
              <a:t>Local Consistency</a:t>
            </a:r>
          </a:p>
        </p:txBody>
      </p:sp>
      <p:sp>
        <p:nvSpPr>
          <p:cNvPr id="3" name="Text Placeholder 2">
            <a:extLst>
              <a:ext uri="{FF2B5EF4-FFF2-40B4-BE49-F238E27FC236}">
                <a16:creationId xmlns:a16="http://schemas.microsoft.com/office/drawing/2014/main" id="{EE59B906-39D1-5742-D1B6-66C1F642E71A}"/>
              </a:ext>
            </a:extLst>
          </p:cNvPr>
          <p:cNvSpPr>
            <a:spLocks noGrp="1"/>
          </p:cNvSpPr>
          <p:nvPr>
            <p:ph type="body" idx="1"/>
          </p:nvPr>
        </p:nvSpPr>
        <p:spPr/>
        <p:txBody>
          <a:bodyPr/>
          <a:lstStyle/>
          <a:p>
            <a:r>
              <a:rPr lang="en-US" altLang="en-US" dirty="0">
                <a:solidFill>
                  <a:srgbClr val="0000FF"/>
                </a:solidFill>
              </a:rPr>
              <a:t>Node consistency</a:t>
            </a:r>
            <a:r>
              <a:rPr lang="en-US" altLang="en-US" dirty="0"/>
              <a:t>: satisfies unary constraints</a:t>
            </a:r>
          </a:p>
          <a:p>
            <a:pPr lvl="1"/>
            <a:r>
              <a:rPr lang="en-US" altLang="en-US" dirty="0"/>
              <a:t>This is trivial!</a:t>
            </a:r>
          </a:p>
          <a:p>
            <a:r>
              <a:rPr lang="en-US" altLang="en-US" dirty="0">
                <a:solidFill>
                  <a:srgbClr val="0000FF"/>
                </a:solidFill>
              </a:rPr>
              <a:t>Arc consistency</a:t>
            </a:r>
            <a:r>
              <a:rPr lang="en-US" altLang="en-US" dirty="0"/>
              <a:t>: satisfies binary constraints</a:t>
            </a:r>
          </a:p>
          <a:p>
            <a:pPr lvl="1"/>
            <a:r>
              <a:rPr lang="en-US" altLang="en-US" i="1" dirty="0">
                <a:solidFill>
                  <a:schemeClr val="bg2"/>
                </a:solidFill>
              </a:rPr>
              <a:t>X</a:t>
            </a:r>
            <a:r>
              <a:rPr lang="en-US" altLang="en-US" i="1" baseline="-25000" dirty="0">
                <a:solidFill>
                  <a:schemeClr val="bg2"/>
                </a:solidFill>
              </a:rPr>
              <a:t>i</a:t>
            </a:r>
            <a:r>
              <a:rPr lang="en-US" altLang="en-US" dirty="0">
                <a:solidFill>
                  <a:schemeClr val="bg2"/>
                </a:solidFill>
              </a:rPr>
              <a:t> is arc-consistent with respect to </a:t>
            </a:r>
            <a:r>
              <a:rPr lang="en-US" altLang="en-US" i="1" dirty="0" err="1">
                <a:solidFill>
                  <a:schemeClr val="bg2"/>
                </a:solidFill>
              </a:rPr>
              <a:t>X</a:t>
            </a:r>
            <a:r>
              <a:rPr lang="en-US" altLang="en-US" i="1" baseline="-25000" dirty="0" err="1">
                <a:solidFill>
                  <a:schemeClr val="bg2"/>
                </a:solidFill>
              </a:rPr>
              <a:t>j</a:t>
            </a:r>
            <a:r>
              <a:rPr lang="en-US" altLang="en-US" dirty="0">
                <a:solidFill>
                  <a:schemeClr val="bg2"/>
                </a:solidFill>
              </a:rPr>
              <a:t> </a:t>
            </a:r>
          </a:p>
          <a:p>
            <a:pPr lvl="1"/>
            <a:r>
              <a:rPr lang="en-US" altLang="en-US" dirty="0">
                <a:solidFill>
                  <a:schemeClr val="bg2"/>
                </a:solidFill>
              </a:rPr>
              <a:t>If for every value </a:t>
            </a:r>
            <a:r>
              <a:rPr lang="en-US" altLang="en-US" i="1" dirty="0">
                <a:solidFill>
                  <a:schemeClr val="bg2"/>
                </a:solidFill>
              </a:rPr>
              <a:t>v </a:t>
            </a:r>
            <a:r>
              <a:rPr lang="en-US" altLang="en-US" dirty="0">
                <a:solidFill>
                  <a:schemeClr val="bg2"/>
                </a:solidFill>
              </a:rPr>
              <a:t>in </a:t>
            </a:r>
            <a:r>
              <a:rPr lang="en-US" altLang="en-US" i="1" dirty="0">
                <a:solidFill>
                  <a:schemeClr val="bg2"/>
                </a:solidFill>
              </a:rPr>
              <a:t>D</a:t>
            </a:r>
            <a:r>
              <a:rPr lang="en-US" altLang="en-US" i="1" baseline="-25000" dirty="0">
                <a:solidFill>
                  <a:schemeClr val="bg2"/>
                </a:solidFill>
              </a:rPr>
              <a:t>i</a:t>
            </a:r>
          </a:p>
          <a:p>
            <a:pPr lvl="1"/>
            <a:r>
              <a:rPr lang="en-US" altLang="en-US" dirty="0">
                <a:solidFill>
                  <a:schemeClr val="bg2"/>
                </a:solidFill>
              </a:rPr>
              <a:t>There is some value </a:t>
            </a:r>
            <a:r>
              <a:rPr lang="en-US" altLang="en-US" i="1" dirty="0">
                <a:solidFill>
                  <a:schemeClr val="bg2"/>
                </a:solidFill>
              </a:rPr>
              <a:t>w</a:t>
            </a:r>
            <a:r>
              <a:rPr lang="en-US" altLang="en-US" dirty="0">
                <a:solidFill>
                  <a:schemeClr val="bg2"/>
                </a:solidFill>
              </a:rPr>
              <a:t> in </a:t>
            </a:r>
            <a:r>
              <a:rPr lang="en-US" altLang="en-US" i="1" dirty="0" err="1">
                <a:solidFill>
                  <a:schemeClr val="bg2"/>
                </a:solidFill>
              </a:rPr>
              <a:t>D</a:t>
            </a:r>
            <a:r>
              <a:rPr lang="en-US" altLang="en-US" i="1" baseline="-25000" dirty="0" err="1">
                <a:solidFill>
                  <a:schemeClr val="bg2"/>
                </a:solidFill>
              </a:rPr>
              <a:t>j</a:t>
            </a:r>
            <a:r>
              <a:rPr lang="en-US" altLang="en-US" dirty="0">
                <a:solidFill>
                  <a:schemeClr val="bg2"/>
                </a:solidFill>
              </a:rPr>
              <a:t> that satisfies the binary constraint on the arc between </a:t>
            </a:r>
            <a:r>
              <a:rPr lang="en-US" altLang="en-US" i="1" dirty="0">
                <a:solidFill>
                  <a:schemeClr val="bg2"/>
                </a:solidFill>
              </a:rPr>
              <a:t>X</a:t>
            </a:r>
            <a:r>
              <a:rPr lang="en-US" altLang="en-US" i="1" baseline="-25000" dirty="0">
                <a:solidFill>
                  <a:schemeClr val="bg2"/>
                </a:solidFill>
              </a:rPr>
              <a:t>i</a:t>
            </a:r>
            <a:r>
              <a:rPr lang="en-US" altLang="en-US" i="1" dirty="0">
                <a:solidFill>
                  <a:schemeClr val="bg2"/>
                </a:solidFill>
              </a:rPr>
              <a:t> and </a:t>
            </a:r>
            <a:r>
              <a:rPr lang="en-US" altLang="en-US" i="1" dirty="0" err="1">
                <a:solidFill>
                  <a:schemeClr val="bg2"/>
                </a:solidFill>
              </a:rPr>
              <a:t>X</a:t>
            </a:r>
            <a:r>
              <a:rPr lang="en-US" altLang="en-US" i="1" baseline="-25000" dirty="0" err="1">
                <a:solidFill>
                  <a:schemeClr val="bg2"/>
                </a:solidFill>
              </a:rPr>
              <a:t>j</a:t>
            </a:r>
            <a:endParaRPr lang="en-US" altLang="en-US" dirty="0">
              <a:solidFill>
                <a:schemeClr val="bg2"/>
              </a:solidFill>
            </a:endParaRPr>
          </a:p>
          <a:p>
            <a:pPr marL="101570" indent="0">
              <a:buNone/>
            </a:pPr>
            <a:r>
              <a:rPr lang="en-US" dirty="0"/>
              <a:t> </a:t>
            </a:r>
          </a:p>
        </p:txBody>
      </p:sp>
    </p:spTree>
    <p:extLst>
      <p:ext uri="{BB962C8B-B14F-4D97-AF65-F5344CB8AC3E}">
        <p14:creationId xmlns:p14="http://schemas.microsoft.com/office/powerpoint/2010/main" val="299522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7275512" y="2267531"/>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7635824" y="25918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7712024" y="34300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8535143" y="306410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8931224" y="25156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60</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61</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62</a:t>
            </a:fld>
            <a:endParaRPr lang="en-US" altLang="en-US"/>
          </a:p>
        </p:txBody>
      </p:sp>
      <p:pic>
        <p:nvPicPr>
          <p:cNvPr id="49158" name="Picture 6" descr="ac-example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dirty="0"/>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63</a:t>
            </a:fld>
            <a:endParaRPr lang="en-US" altLang="en-US" sz="1400" b="0">
              <a:latin typeface="Times New Roman" pitchFamily="18" charset="0"/>
            </a:endParaRPr>
          </a:p>
        </p:txBody>
      </p:sp>
      <p:sp>
        <p:nvSpPr>
          <p:cNvPr id="2" name="Google Shape;295;p20">
            <a:extLst>
              <a:ext uri="{FF2B5EF4-FFF2-40B4-BE49-F238E27FC236}">
                <a16:creationId xmlns:a16="http://schemas.microsoft.com/office/drawing/2014/main" id="{A2546E39-BA1E-3BF9-06DD-EAEBCA434D49}"/>
              </a:ext>
            </a:extLst>
          </p:cNvPr>
          <p:cNvSpPr/>
          <p:nvPr/>
        </p:nvSpPr>
        <p:spPr>
          <a:xfrm>
            <a:off x="5721554" y="5807075"/>
            <a:ext cx="4792458" cy="914400"/>
          </a:xfrm>
          <a:prstGeom prst="wedgeRoundRectCallout">
            <a:avLst>
              <a:gd name="adj1" fmla="val -9529"/>
              <a:gd name="adj2" fmla="val -9402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d is the size of the domain – the number of values</a:t>
            </a:r>
          </a:p>
        </p:txBody>
      </p:sp>
    </p:spTree>
    <p:extLst>
      <p:ext uri="{BB962C8B-B14F-4D97-AF65-F5344CB8AC3E}">
        <p14:creationId xmlns:p14="http://schemas.microsoft.com/office/powerpoint/2010/main" val="2346106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i="1" dirty="0">
                <a:solidFill>
                  <a:schemeClr val="accent4"/>
                </a:solidFill>
                <a:latin typeface="Times New Roman" pitchFamily="18" charset="0"/>
              </a:rPr>
              <a:t>X</a:t>
            </a:r>
            <a:r>
              <a:rPr lang="en-US" altLang="en-US" i="1" baseline="-25000" dirty="0">
                <a:solidFill>
                  <a:schemeClr val="accent4"/>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70</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Other techniques for speeding up finding solutions for CSPs</a:t>
            </a:r>
          </a:p>
        </p:txBody>
      </p:sp>
    </p:spTree>
    <p:extLst>
      <p:ext uri="{BB962C8B-B14F-4D97-AF65-F5344CB8AC3E}">
        <p14:creationId xmlns:p14="http://schemas.microsoft.com/office/powerpoint/2010/main" val="3657339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72</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8455243" y="37338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10512643" y="57971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10866484" y="47334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10434555" y="51906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10588843" y="40567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9656337" y="47425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See textbook for details</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73</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40202833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400050" lvl="1" indent="0">
              <a:buNone/>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marL="85725" indent="0">
              <a:buNone/>
              <a:defRPr/>
            </a:pPr>
            <a:endParaRPr lang="en-US" altLang="en-US" dirty="0"/>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74</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3" name="Picture 2" descr="A picture containing clipart&#10;&#10;Description automatically generated">
            <a:extLst>
              <a:ext uri="{FF2B5EF4-FFF2-40B4-BE49-F238E27FC236}">
                <a16:creationId xmlns:a16="http://schemas.microsoft.com/office/drawing/2014/main" id="{C77DF7D8-A2E0-C5FE-1AE6-9ACA8B30B352}"/>
              </a:ext>
            </a:extLst>
          </p:cNvPr>
          <p:cNvPicPr>
            <a:picLocks noChangeAspect="1"/>
          </p:cNvPicPr>
          <p:nvPr/>
        </p:nvPicPr>
        <p:blipFill>
          <a:blip r:embed="rId2"/>
          <a:stretch>
            <a:fillRect/>
          </a:stretch>
        </p:blipFill>
        <p:spPr>
          <a:xfrm>
            <a:off x="2132012" y="4887838"/>
            <a:ext cx="7772400" cy="1970162"/>
          </a:xfrm>
          <a:prstGeom prst="rect">
            <a:avLst/>
          </a:prstGeom>
        </p:spPr>
      </p:pic>
    </p:spTree>
    <p:extLst>
      <p:ext uri="{BB962C8B-B14F-4D97-AF65-F5344CB8AC3E}">
        <p14:creationId xmlns:p14="http://schemas.microsoft.com/office/powerpoint/2010/main" val="97867356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dirty="0" err="1"/>
              <a:t>Cutset</a:t>
            </a:r>
            <a:r>
              <a:rPr lang="en-US" altLang="en-US" dirty="0"/>
              <a:t> conditioning</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75</a:t>
            </a:fld>
            <a:endParaRPr lang="en-US" altLang="en-US" sz="1400" b="0"/>
          </a:p>
        </p:txBody>
      </p:sp>
      <p:pic>
        <p:nvPicPr>
          <p:cNvPr id="2" name="Picture 5">
            <a:extLst>
              <a:ext uri="{FF2B5EF4-FFF2-40B4-BE49-F238E27FC236}">
                <a16:creationId xmlns:a16="http://schemas.microsoft.com/office/drawing/2014/main" id="{E36CEA1E-9EFC-7687-7CCE-E8B490D3C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84212" y="1600200"/>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3342E6A4-4416-B138-469F-E529AF5A7668}"/>
              </a:ext>
            </a:extLst>
          </p:cNvPr>
          <p:cNvGrpSpPr/>
          <p:nvPr/>
        </p:nvGrpSpPr>
        <p:grpSpPr>
          <a:xfrm>
            <a:off x="6664543" y="1645445"/>
            <a:ext cx="4686300" cy="4018775"/>
            <a:chOff x="6664543" y="1645445"/>
            <a:chExt cx="4686300" cy="4018775"/>
          </a:xfrm>
        </p:grpSpPr>
        <p:pic>
          <p:nvPicPr>
            <p:cNvPr id="3" name="Picture 5">
              <a:extLst>
                <a:ext uri="{FF2B5EF4-FFF2-40B4-BE49-F238E27FC236}">
                  <a16:creationId xmlns:a16="http://schemas.microsoft.com/office/drawing/2014/main" id="{D65996CC-5667-4B15-3B18-7004AD72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664543" y="1645445"/>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D1B0668-7725-4038-CE9B-5B6BD01ECD83}"/>
                </a:ext>
              </a:extLst>
            </p:cNvPr>
            <p:cNvSpPr/>
            <p:nvPr/>
          </p:nvSpPr>
          <p:spPr>
            <a:xfrm>
              <a:off x="7999412" y="2667000"/>
              <a:ext cx="2133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AAC5D7-44C1-4017-08C3-FAC85FDF2E8A}"/>
                </a:ext>
              </a:extLst>
            </p:cNvPr>
            <p:cNvSpPr/>
            <p:nvPr/>
          </p:nvSpPr>
          <p:spPr>
            <a:xfrm>
              <a:off x="7542212" y="3009900"/>
              <a:ext cx="2362200" cy="118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1141DA-915C-395D-5EE1-33DE8C23AA0B}"/>
                </a:ext>
              </a:extLst>
            </p:cNvPr>
            <p:cNvSpPr/>
            <p:nvPr/>
          </p:nvSpPr>
          <p:spPr>
            <a:xfrm>
              <a:off x="8227328" y="3291679"/>
              <a:ext cx="2286000" cy="427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D6417F-BBF8-9F5B-FC19-163DD2C761E1}"/>
                </a:ext>
              </a:extLst>
            </p:cNvPr>
            <p:cNvSpPr/>
            <p:nvPr/>
          </p:nvSpPr>
          <p:spPr>
            <a:xfrm>
              <a:off x="8227328" y="2514600"/>
              <a:ext cx="1448484"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052288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dirty="0"/>
              <a:t>Local search like hill-climbing search for nearby solutions that improve an objective function. </a:t>
            </a:r>
          </a:p>
          <a:p>
            <a:pPr>
              <a:lnSpc>
                <a:spcPct val="80000"/>
              </a:lnSpc>
            </a:pPr>
            <a:endParaRPr lang="en-US" altLang="en-US" dirty="0"/>
          </a:p>
          <a:p>
            <a:pPr>
              <a:lnSpc>
                <a:spcPct val="80000"/>
              </a:lnSpc>
            </a:pPr>
            <a:r>
              <a:rPr lang="en-US" altLang="en-US" dirty="0"/>
              <a:t>To apply to CSPs:</a:t>
            </a:r>
          </a:p>
          <a:p>
            <a:pPr lvl="1">
              <a:lnSpc>
                <a:spcPct val="80000"/>
              </a:lnSpc>
            </a:pPr>
            <a:r>
              <a:rPr lang="en-US" altLang="en-US" dirty="0"/>
              <a:t>allow states with unsatisfied constraints</a:t>
            </a:r>
          </a:p>
          <a:p>
            <a:pPr lvl="1">
              <a:lnSpc>
                <a:spcPct val="80000"/>
              </a:lnSpc>
            </a:pPr>
            <a:r>
              <a:rPr lang="en-US" altLang="en-US" dirty="0"/>
              <a:t>operators </a:t>
            </a:r>
            <a:r>
              <a:rPr lang="en-US" altLang="en-US" dirty="0">
                <a:solidFill>
                  <a:srgbClr val="FF0000"/>
                </a:solidFill>
              </a:rPr>
              <a:t>reassign</a:t>
            </a:r>
            <a:r>
              <a:rPr lang="en-US" altLang="en-US" dirty="0"/>
              <a:t> variable values</a:t>
            </a:r>
          </a:p>
          <a:p>
            <a:pPr>
              <a:lnSpc>
                <a:spcPct val="80000"/>
              </a:lnSpc>
            </a:pPr>
            <a:endParaRPr lang="en-US" altLang="en-US" dirty="0"/>
          </a:p>
          <a:p>
            <a:pPr>
              <a:lnSpc>
                <a:spcPct val="80000"/>
              </a:lnSpc>
            </a:pPr>
            <a:r>
              <a:rPr lang="en-US" altLang="en-US" dirty="0"/>
              <a:t>Variable selection: randomly select any conflicted variable</a:t>
            </a:r>
          </a:p>
          <a:p>
            <a:pPr>
              <a:lnSpc>
                <a:spcPct val="80000"/>
              </a:lnSpc>
            </a:pPr>
            <a:endParaRPr lang="en-US" altLang="en-US" dirty="0"/>
          </a:p>
          <a:p>
            <a:pPr>
              <a:lnSpc>
                <a:spcPct val="80000"/>
              </a:lnSpc>
            </a:pPr>
            <a:r>
              <a:rPr lang="en-US" altLang="en-US" dirty="0"/>
              <a:t>Value selection by </a:t>
            </a:r>
            <a:r>
              <a:rPr lang="en-US" altLang="en-US" dirty="0">
                <a:solidFill>
                  <a:srgbClr val="FF0000"/>
                </a:solidFill>
              </a:rPr>
              <a:t>min-conflicts </a:t>
            </a:r>
            <a:r>
              <a:rPr lang="en-US" altLang="en-US" dirty="0"/>
              <a:t>heuristic:</a:t>
            </a:r>
          </a:p>
          <a:p>
            <a:pPr lvl="1">
              <a:lnSpc>
                <a:spcPct val="80000"/>
              </a:lnSpc>
            </a:pPr>
            <a:r>
              <a:rPr lang="en-US" altLang="en-US" dirty="0"/>
              <a:t>choose value that violates the fewest constraints</a:t>
            </a:r>
          </a:p>
          <a:p>
            <a:pPr lvl="1">
              <a:lnSpc>
                <a:spcPct val="80000"/>
              </a:lnSpc>
            </a:pPr>
            <a:r>
              <a:rPr lang="en-US" altLang="en-US" dirty="0"/>
              <a:t>i.e., hill-climb with </a:t>
            </a:r>
            <a:r>
              <a:rPr lang="en-US" altLang="en-US" i="1" dirty="0"/>
              <a:t>h(n) </a:t>
            </a:r>
            <a:r>
              <a:rPr lang="en-US" altLang="en-US" dirty="0"/>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algorithm</a:t>
            </a:r>
          </a:p>
        </p:txBody>
      </p:sp>
      <p:sp>
        <p:nvSpPr>
          <p:cNvPr id="13" name="TextBox 12">
            <a:extLst>
              <a:ext uri="{FF2B5EF4-FFF2-40B4-BE49-F238E27FC236}">
                <a16:creationId xmlns:a16="http://schemas.microsoft.com/office/drawing/2014/main" id="{60617A35-5081-10A7-3705-8D23AABE0991}"/>
              </a:ext>
            </a:extLst>
          </p:cNvPr>
          <p:cNvSpPr txBox="1"/>
          <p:nvPr/>
        </p:nvSpPr>
        <p:spPr>
          <a:xfrm>
            <a:off x="379412" y="1905000"/>
            <a:ext cx="11734800" cy="4154984"/>
          </a:xfrm>
          <a:prstGeom prst="rect">
            <a:avLst/>
          </a:prstGeom>
          <a:noFill/>
        </p:spPr>
        <p:txBody>
          <a:bodyPr wrap="square">
            <a:spAutoFit/>
          </a:bodyPr>
          <a:lstStyle/>
          <a:p>
            <a:r>
              <a:rPr lang="en-US" sz="2400" b="1" dirty="0"/>
              <a:t>function </a:t>
            </a:r>
            <a:r>
              <a:rPr lang="en-US" sz="2400" dirty="0"/>
              <a:t>MIN-CONFLICTS(</a:t>
            </a:r>
            <a:r>
              <a:rPr lang="en-US" sz="2400" i="1" dirty="0" err="1"/>
              <a:t>csp</a:t>
            </a:r>
            <a:r>
              <a:rPr lang="en-US" sz="2400" i="1" dirty="0"/>
              <a:t>, </a:t>
            </a:r>
            <a:r>
              <a:rPr lang="en-US" sz="2400" i="1" dirty="0" err="1"/>
              <a:t>max_steps</a:t>
            </a:r>
            <a:r>
              <a:rPr lang="en-US" sz="2400" dirty="0"/>
              <a:t>) </a:t>
            </a:r>
            <a:r>
              <a:rPr lang="en-US" sz="2400" b="1" dirty="0"/>
              <a:t>returns</a:t>
            </a:r>
            <a:r>
              <a:rPr lang="en-US" sz="2400" dirty="0"/>
              <a:t> a solution or failure</a:t>
            </a:r>
          </a:p>
          <a:p>
            <a:r>
              <a:rPr lang="en-US" sz="2400" dirty="0"/>
              <a:t>	</a:t>
            </a:r>
            <a:r>
              <a:rPr lang="en-US" sz="2400" b="1" dirty="0"/>
              <a:t>inputs</a:t>
            </a:r>
            <a:r>
              <a:rPr lang="en-US" sz="2400" dirty="0"/>
              <a:t>: </a:t>
            </a:r>
            <a:r>
              <a:rPr lang="en-US" sz="2400" i="1" dirty="0" err="1"/>
              <a:t>csp</a:t>
            </a:r>
            <a:r>
              <a:rPr lang="en-US" sz="2400" dirty="0"/>
              <a:t>, a constraint satisfaction problem</a:t>
            </a:r>
          </a:p>
          <a:p>
            <a:r>
              <a:rPr lang="en-US" sz="2400" dirty="0"/>
              <a:t>		  </a:t>
            </a:r>
            <a:r>
              <a:rPr lang="en-US" sz="2400" i="1" dirty="0" err="1"/>
              <a:t>max_steps</a:t>
            </a:r>
            <a:r>
              <a:rPr lang="en-US" sz="2400" dirty="0"/>
              <a:t>, the number of steps allowed before giving up</a:t>
            </a:r>
          </a:p>
          <a:p>
            <a:endParaRPr lang="en-US" sz="2400" dirty="0"/>
          </a:p>
          <a:p>
            <a:r>
              <a:rPr lang="en-US" sz="2400" i="1" dirty="0"/>
              <a:t>current</a:t>
            </a:r>
            <a:r>
              <a:rPr lang="en-US" sz="2400" dirty="0"/>
              <a:t> ← an initial complete assignment for </a:t>
            </a:r>
            <a:r>
              <a:rPr lang="en-US" sz="2400" i="1" dirty="0" err="1"/>
              <a:t>csp</a:t>
            </a:r>
            <a:endParaRPr lang="en-US" sz="2400" i="1" dirty="0"/>
          </a:p>
          <a:p>
            <a:r>
              <a:rPr lang="en-US" sz="2400" b="1" dirty="0"/>
              <a:t>for</a:t>
            </a:r>
            <a:r>
              <a:rPr lang="en-US" sz="2400" dirty="0"/>
              <a:t> </a:t>
            </a:r>
            <a:r>
              <a:rPr lang="en-US" sz="2400" dirty="0" err="1"/>
              <a:t>i</a:t>
            </a:r>
            <a:r>
              <a:rPr lang="en-US" sz="2400" dirty="0"/>
              <a:t> = 1 to </a:t>
            </a:r>
            <a:r>
              <a:rPr lang="en-US" sz="2400" dirty="0" err="1"/>
              <a:t>max_steps</a:t>
            </a:r>
            <a:r>
              <a:rPr lang="en-US" sz="2400" dirty="0"/>
              <a:t> </a:t>
            </a:r>
            <a:r>
              <a:rPr lang="en-US" sz="2400" b="1" dirty="0"/>
              <a:t>do</a:t>
            </a:r>
          </a:p>
          <a:p>
            <a:r>
              <a:rPr lang="en-US" sz="2400" b="1" dirty="0"/>
              <a:t>	if</a:t>
            </a:r>
            <a:r>
              <a:rPr lang="en-US" sz="2400" dirty="0"/>
              <a:t> </a:t>
            </a:r>
            <a:r>
              <a:rPr lang="en-US" sz="2400" i="1" dirty="0"/>
              <a:t>current</a:t>
            </a:r>
            <a:r>
              <a:rPr lang="en-US" sz="2400" dirty="0"/>
              <a:t> is a solution for </a:t>
            </a:r>
            <a:r>
              <a:rPr lang="en-US" sz="2400" i="1" dirty="0" err="1"/>
              <a:t>csp</a:t>
            </a:r>
            <a:r>
              <a:rPr lang="en-US" sz="2400" dirty="0"/>
              <a:t> </a:t>
            </a:r>
            <a:r>
              <a:rPr lang="en-US" sz="2400" b="1" dirty="0"/>
              <a:t>then return </a:t>
            </a:r>
            <a:r>
              <a:rPr lang="en-US" sz="2400" i="1" dirty="0"/>
              <a:t>current</a:t>
            </a:r>
          </a:p>
          <a:p>
            <a:r>
              <a:rPr lang="en-US" sz="2400" dirty="0"/>
              <a:t>	</a:t>
            </a:r>
            <a:r>
              <a:rPr lang="en-US" sz="2400" i="1" dirty="0"/>
              <a:t>var</a:t>
            </a:r>
            <a:r>
              <a:rPr lang="en-US" sz="2400" dirty="0"/>
              <a:t> ← a randomly chosen conflicted variable from cp. VARIABLES</a:t>
            </a:r>
          </a:p>
          <a:p>
            <a:r>
              <a:rPr lang="en-US" sz="2400" dirty="0"/>
              <a:t>	</a:t>
            </a:r>
            <a:r>
              <a:rPr lang="en-US" sz="2400" i="1" dirty="0"/>
              <a:t>value </a:t>
            </a:r>
            <a:r>
              <a:rPr lang="en-US" sz="2400" dirty="0"/>
              <a:t>← the value </a:t>
            </a:r>
            <a:r>
              <a:rPr lang="en-US" sz="2400" i="1" dirty="0"/>
              <a:t>v</a:t>
            </a:r>
            <a:r>
              <a:rPr lang="en-US" sz="2400" dirty="0"/>
              <a:t> for var that minimizes CONFLICTS(</a:t>
            </a:r>
            <a:r>
              <a:rPr lang="en-US" sz="2400" dirty="0" err="1"/>
              <a:t>csp</a:t>
            </a:r>
            <a:r>
              <a:rPr lang="en-US" sz="2400" dirty="0"/>
              <a:t>, var</a:t>
            </a:r>
            <a:r>
              <a:rPr lang="en-US" sz="2400" i="1" dirty="0"/>
              <a:t>, v, current</a:t>
            </a:r>
            <a:r>
              <a:rPr lang="en-US" sz="2400" dirty="0"/>
              <a:t>)</a:t>
            </a:r>
          </a:p>
          <a:p>
            <a:r>
              <a:rPr lang="en-US" sz="2400" dirty="0"/>
              <a:t>	set </a:t>
            </a:r>
            <a:r>
              <a:rPr lang="en-US" sz="2400" i="1" dirty="0"/>
              <a:t>var </a:t>
            </a:r>
            <a:r>
              <a:rPr lang="en-US" sz="2400" dirty="0"/>
              <a:t>= </a:t>
            </a:r>
            <a:r>
              <a:rPr lang="en-US" sz="2400" i="1" dirty="0"/>
              <a:t>value in current</a:t>
            </a:r>
          </a:p>
          <a:p>
            <a:r>
              <a:rPr lang="en-US" sz="2400" b="1" dirty="0"/>
              <a:t>return</a:t>
            </a:r>
            <a:r>
              <a:rPr lang="en-US" sz="2400" dirty="0"/>
              <a:t> </a:t>
            </a:r>
            <a:r>
              <a:rPr lang="en-US" sz="2400" i="1" dirty="0"/>
              <a:t>failure</a:t>
            </a:r>
          </a:p>
        </p:txBody>
      </p:sp>
    </p:spTree>
    <p:extLst>
      <p:ext uri="{BB962C8B-B14F-4D97-AF65-F5344CB8AC3E}">
        <p14:creationId xmlns:p14="http://schemas.microsoft.com/office/powerpoint/2010/main" val="369416472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Example: n-queens</a:t>
            </a:r>
          </a:p>
        </p:txBody>
      </p:sp>
      <p:sp>
        <p:nvSpPr>
          <p:cNvPr id="60421" name="Rectangle 3"/>
          <p:cNvSpPr>
            <a:spLocks noGrp="1" noChangeArrowheads="1"/>
          </p:cNvSpPr>
          <p:nvPr>
            <p:ph type="body" idx="1"/>
          </p:nvPr>
        </p:nvSpPr>
        <p:spPr/>
        <p:txBody>
          <a:bodyPr>
            <a:normAutofit/>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2" y="3821824"/>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84;g92b3bf485b_0_0">
            <a:extLst>
              <a:ext uri="{FF2B5EF4-FFF2-40B4-BE49-F238E27FC236}">
                <a16:creationId xmlns:a16="http://schemas.microsoft.com/office/drawing/2014/main" id="{D1DFDA70-8D6B-3BD2-8370-1BD78DFB06F9}"/>
              </a:ext>
            </a:extLst>
          </p:cNvPr>
          <p:cNvSpPr/>
          <p:nvPr/>
        </p:nvSpPr>
        <p:spPr>
          <a:xfrm>
            <a:off x="7847012" y="2743200"/>
            <a:ext cx="4267200" cy="3126433"/>
          </a:xfrm>
          <a:prstGeom prst="wedgeRoundRectCallout">
            <a:avLst>
              <a:gd name="adj1" fmla="val -66006"/>
              <a:gd name="adj2" fmla="val 8035"/>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Given random initial state, local min-conflicts can solve n-queens in almost constant time for arbitrary n with high probability (e.g., n = 1,000,000)</a:t>
            </a:r>
          </a:p>
        </p:txBody>
      </p:sp>
      <p:sp>
        <p:nvSpPr>
          <p:cNvPr id="4" name="Google Shape;75;g92b3bf485b_0_0">
            <a:extLst>
              <a:ext uri="{FF2B5EF4-FFF2-40B4-BE49-F238E27FC236}">
                <a16:creationId xmlns:a16="http://schemas.microsoft.com/office/drawing/2014/main" id="{5358E5B9-1485-05D4-E140-222B11E3E664}"/>
              </a:ext>
            </a:extLst>
          </p:cNvPr>
          <p:cNvSpPr/>
          <p:nvPr/>
        </p:nvSpPr>
        <p:spPr>
          <a:xfrm>
            <a:off x="1522412" y="5756129"/>
            <a:ext cx="10058400" cy="1031079"/>
          </a:xfrm>
          <a:prstGeom prst="wedgeRoundRectCallout">
            <a:avLst>
              <a:gd name="adj1" fmla="val -23252"/>
              <a:gd name="adj2" fmla="val 21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Min-conflicts reduced time to scheduled Hubble Space Telescope from 3 weeks to 10 minutes</a:t>
            </a:r>
          </a:p>
        </p:txBody>
      </p:sp>
    </p:spTree>
    <p:extLst>
      <p:ext uri="{BB962C8B-B14F-4D97-AF65-F5344CB8AC3E}">
        <p14:creationId xmlns:p14="http://schemas.microsoft.com/office/powerpoint/2010/main" val="2325680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531812" y="457200"/>
            <a:ext cx="9144000" cy="457200"/>
          </a:xfrm>
        </p:spPr>
        <p:txBody>
          <a:bodyPr>
            <a:normAutofit fontScale="90000"/>
          </a:bodyPr>
          <a:lstStyle/>
          <a:p>
            <a:r>
              <a:rPr lang="en-US" altLang="en-US" dirty="0"/>
              <a:t>Beyond binary constraints</a:t>
            </a:r>
          </a:p>
        </p:txBody>
      </p:sp>
      <p:sp>
        <p:nvSpPr>
          <p:cNvPr id="56323" name="Content Placeholder 2"/>
          <p:cNvSpPr>
            <a:spLocks noGrp="1"/>
          </p:cNvSpPr>
          <p:nvPr>
            <p:ph type="body" idx="1"/>
          </p:nvPr>
        </p:nvSpPr>
        <p:spPr>
          <a:xfrm>
            <a:off x="455612" y="1219200"/>
            <a:ext cx="11430000" cy="5334000"/>
          </a:xfrm>
        </p:spPr>
        <p:txBody>
          <a:bodyPr>
            <a:normAutofit/>
          </a:bodyPr>
          <a:lstStyle/>
          <a:p>
            <a:r>
              <a:rPr lang="en-US" altLang="en-US" dirty="0"/>
              <a:t>Path consistency</a:t>
            </a:r>
          </a:p>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79</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dirty="0"/>
              <a:t>Simplifying hard CSPs: Cycle </a:t>
            </a:r>
            <a:r>
              <a:rPr lang="en-US" altLang="en-US" sz="2800" dirty="0" err="1"/>
              <a:t>Cutsets</a:t>
            </a:r>
            <a:endParaRPr lang="en-US" altLang="en-US" sz="2800" dirty="0"/>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80</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Next week: Logical Agents</a:t>
            </a:r>
          </a:p>
        </p:txBody>
      </p:sp>
    </p:spTree>
    <p:extLst>
      <p:ext uri="{BB962C8B-B14F-4D97-AF65-F5344CB8AC3E}">
        <p14:creationId xmlns:p14="http://schemas.microsoft.com/office/powerpoint/2010/main" val="390404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Webb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2019</TotalTime>
  <Words>5468</Words>
  <Application>Microsoft Macintosh PowerPoint</Application>
  <PresentationFormat>Custom</PresentationFormat>
  <Paragraphs>911</Paragraphs>
  <Slides>81</Slides>
  <Notes>66</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Review: CSPs and Search</vt:lpstr>
      <vt:lpstr>Review: Search and Backtracking </vt:lpstr>
      <vt:lpstr>Review: Improving backtracking efficiency</vt:lpstr>
      <vt:lpstr>Review: Heuristic 1: Most constrained variable</vt:lpstr>
      <vt:lpstr>Review: Heuristic 2: Most constraining variable</vt:lpstr>
      <vt:lpstr>Review: Heuristic 3: Least constraining value</vt:lpstr>
      <vt:lpstr>Review: Heuristic 4: Forward checking </vt:lpstr>
      <vt:lpstr>Review: Forward checking</vt:lpstr>
      <vt:lpstr>Review: Forward checking</vt:lpstr>
      <vt:lpstr>Review: Forward checking</vt:lpstr>
      <vt:lpstr>Towards Constraint propagation</vt:lpstr>
      <vt:lpstr>PowerPoint Presentation</vt:lpstr>
      <vt:lpstr>Idea 3 (big idea): Inference in CSPs </vt:lpstr>
      <vt:lpstr>Local Consistency</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When to Iterate, When to Stop?</vt:lpstr>
      <vt:lpstr>PowerPoint Presentation</vt:lpstr>
      <vt:lpstr>Chronological backtracking</vt:lpstr>
      <vt:lpstr>Backjumping: Improved backtracking</vt:lpstr>
      <vt:lpstr>Simple CSPs can be solved quickly</vt:lpstr>
      <vt:lpstr>Cutset conditioning</vt:lpstr>
      <vt:lpstr>Local search for CSPs</vt:lpstr>
      <vt:lpstr>Min-Conflicts algorithm</vt:lpstr>
      <vt:lpstr>Min-Conflicts Example: n-queens</vt:lpstr>
      <vt:lpstr>Beyond binary constraints</vt:lpstr>
      <vt:lpstr>Simplifying hard CSPs: Cycle Cutsets</vt:lpstr>
      <vt:lpstr>Next week: Logical 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80</cp:revision>
  <dcterms:created xsi:type="dcterms:W3CDTF">2020-08-31T23:33:43Z</dcterms:created>
  <dcterms:modified xsi:type="dcterms:W3CDTF">2022-09-29T19:56:49Z</dcterms:modified>
</cp:coreProperties>
</file>